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handoutMasterIdLst>
    <p:handoutMasterId r:id="rId18"/>
  </p:handoutMasterIdLst>
  <p:sldIdLst>
    <p:sldId id="256" r:id="rId2"/>
    <p:sldId id="297" r:id="rId3"/>
    <p:sldId id="310" r:id="rId4"/>
    <p:sldId id="311" r:id="rId5"/>
    <p:sldId id="312" r:id="rId6"/>
    <p:sldId id="316" r:id="rId7"/>
    <p:sldId id="290" r:id="rId8"/>
    <p:sldId id="273" r:id="rId9"/>
    <p:sldId id="314" r:id="rId10"/>
    <p:sldId id="291" r:id="rId11"/>
    <p:sldId id="315" r:id="rId12"/>
    <p:sldId id="313" r:id="rId13"/>
    <p:sldId id="317" r:id="rId14"/>
    <p:sldId id="303" r:id="rId15"/>
    <p:sldId id="26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98" autoAdjust="0"/>
  </p:normalViewPr>
  <p:slideViewPr>
    <p:cSldViewPr>
      <p:cViewPr>
        <p:scale>
          <a:sx n="70" d="100"/>
          <a:sy n="70" d="100"/>
        </p:scale>
        <p:origin x="-2178" y="-306"/>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a:solidFill>
                  <a:schemeClr val="bg1"/>
                </a:solidFill>
                <a:effectLst/>
              </a:rPr>
              <a:t>% Reporting Topic as a "Major" or "Critical" Problem</a:t>
            </a:r>
            <a:endParaRPr lang="en-US">
              <a:solidFill>
                <a:schemeClr val="bg1"/>
              </a:solidFill>
              <a:effectLst/>
            </a:endParaRPr>
          </a:p>
        </c:rich>
      </c:tx>
      <c:layout/>
      <c:overlay val="0"/>
    </c:title>
    <c:autoTitleDeleted val="0"/>
    <c:plotArea>
      <c:layout/>
      <c:barChart>
        <c:barDir val="col"/>
        <c:grouping val="clustered"/>
        <c:varyColors val="0"/>
        <c:ser>
          <c:idx val="0"/>
          <c:order val="0"/>
          <c:tx>
            <c:strRef>
              <c:f>Sheet3!$A$3</c:f>
              <c:strCache>
                <c:ptCount val="1"/>
                <c:pt idx="0">
                  <c:v>Penobscot County</c:v>
                </c:pt>
              </c:strCache>
            </c:strRef>
          </c:tx>
          <c:invertIfNegative val="0"/>
          <c:cat>
            <c:strRef>
              <c:f>Sheet3!$B$2:$F$2</c:f>
              <c:strCache>
                <c:ptCount val="5"/>
                <c:pt idx="0">
                  <c:v>Drug and Alcohol Abuse</c:v>
                </c:pt>
                <c:pt idx="1">
                  <c:v>Obesity</c:v>
                </c:pt>
                <c:pt idx="2">
                  <c:v>Physical Activity and Nutrition</c:v>
                </c:pt>
                <c:pt idx="3">
                  <c:v>Mental Health</c:v>
                </c:pt>
                <c:pt idx="4">
                  <c:v>Cardiovascular Diseases</c:v>
                </c:pt>
              </c:strCache>
            </c:strRef>
          </c:cat>
          <c:val>
            <c:numRef>
              <c:f>Sheet3!$B$3:$F$3</c:f>
              <c:numCache>
                <c:formatCode>0%</c:formatCode>
                <c:ptCount val="5"/>
                <c:pt idx="0">
                  <c:v>0.82</c:v>
                </c:pt>
                <c:pt idx="1">
                  <c:v>0.75</c:v>
                </c:pt>
                <c:pt idx="2">
                  <c:v>0.65</c:v>
                </c:pt>
                <c:pt idx="3">
                  <c:v>0.65</c:v>
                </c:pt>
                <c:pt idx="4">
                  <c:v>0.63</c:v>
                </c:pt>
              </c:numCache>
            </c:numRef>
          </c:val>
        </c:ser>
        <c:ser>
          <c:idx val="1"/>
          <c:order val="1"/>
          <c:tx>
            <c:strRef>
              <c:f>Sheet3!$A$4</c:f>
              <c:strCache>
                <c:ptCount val="1"/>
                <c:pt idx="0">
                  <c:v>Maine</c:v>
                </c:pt>
              </c:strCache>
            </c:strRef>
          </c:tx>
          <c:invertIfNegative val="0"/>
          <c:cat>
            <c:strRef>
              <c:f>Sheet3!$B$2:$F$2</c:f>
              <c:strCache>
                <c:ptCount val="5"/>
                <c:pt idx="0">
                  <c:v>Drug and Alcohol Abuse</c:v>
                </c:pt>
                <c:pt idx="1">
                  <c:v>Obesity</c:v>
                </c:pt>
                <c:pt idx="2">
                  <c:v>Physical Activity and Nutrition</c:v>
                </c:pt>
                <c:pt idx="3">
                  <c:v>Mental Health</c:v>
                </c:pt>
                <c:pt idx="4">
                  <c:v>Cardiovascular Diseases</c:v>
                </c:pt>
              </c:strCache>
            </c:strRef>
          </c:cat>
          <c:val>
            <c:numRef>
              <c:f>Sheet3!$B$4:$F$4</c:f>
              <c:numCache>
                <c:formatCode>0%</c:formatCode>
                <c:ptCount val="5"/>
                <c:pt idx="0">
                  <c:v>0.8</c:v>
                </c:pt>
                <c:pt idx="1">
                  <c:v>0.78</c:v>
                </c:pt>
                <c:pt idx="2">
                  <c:v>0.69</c:v>
                </c:pt>
                <c:pt idx="3">
                  <c:v>0.71</c:v>
                </c:pt>
                <c:pt idx="4">
                  <c:v>0.63</c:v>
                </c:pt>
              </c:numCache>
            </c:numRef>
          </c:val>
        </c:ser>
        <c:dLbls>
          <c:showLegendKey val="0"/>
          <c:showVal val="1"/>
          <c:showCatName val="0"/>
          <c:showSerName val="0"/>
          <c:showPercent val="0"/>
          <c:showBubbleSize val="0"/>
        </c:dLbls>
        <c:gapWidth val="150"/>
        <c:overlap val="-25"/>
        <c:axId val="117424128"/>
        <c:axId val="117426048"/>
      </c:barChart>
      <c:catAx>
        <c:axId val="117424128"/>
        <c:scaling>
          <c:orientation val="minMax"/>
        </c:scaling>
        <c:delete val="0"/>
        <c:axPos val="b"/>
        <c:majorTickMark val="none"/>
        <c:minorTickMark val="none"/>
        <c:tickLblPos val="nextTo"/>
        <c:crossAx val="117426048"/>
        <c:crosses val="autoZero"/>
        <c:auto val="1"/>
        <c:lblAlgn val="ctr"/>
        <c:lblOffset val="100"/>
        <c:noMultiLvlLbl val="0"/>
      </c:catAx>
      <c:valAx>
        <c:axId val="117426048"/>
        <c:scaling>
          <c:orientation val="minMax"/>
        </c:scaling>
        <c:delete val="1"/>
        <c:axPos val="l"/>
        <c:numFmt formatCode="0%" sourceLinked="1"/>
        <c:majorTickMark val="out"/>
        <c:minorTickMark val="none"/>
        <c:tickLblPos val="nextTo"/>
        <c:crossAx val="11742412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 lastClr="FFFFFF"/>
                </a:solidFill>
                <a:latin typeface="+mn-lt"/>
                <a:ea typeface="+mn-ea"/>
                <a:cs typeface="+mn-cs"/>
              </a:defRPr>
            </a:pPr>
            <a:r>
              <a:rPr lang="en-US" sz="1800" b="1" i="0" baseline="0">
                <a:effectLst/>
              </a:rPr>
              <a:t>% Reporting Topic as a "Major" or "Critical" Problem</a:t>
            </a:r>
            <a:endParaRPr lang="en-US">
              <a:effectLst/>
            </a:endParaRPr>
          </a:p>
        </c:rich>
      </c:tx>
      <c:layout/>
      <c:overlay val="0"/>
    </c:title>
    <c:autoTitleDeleted val="0"/>
    <c:plotArea>
      <c:layout/>
      <c:barChart>
        <c:barDir val="col"/>
        <c:grouping val="clustered"/>
        <c:varyColors val="0"/>
        <c:ser>
          <c:idx val="0"/>
          <c:order val="0"/>
          <c:tx>
            <c:strRef>
              <c:f>Sheet3!$A$11</c:f>
              <c:strCache>
                <c:ptCount val="1"/>
                <c:pt idx="0">
                  <c:v>Penobscot County</c:v>
                </c:pt>
              </c:strCache>
            </c:strRef>
          </c:tx>
          <c:invertIfNegative val="0"/>
          <c:cat>
            <c:strRef>
              <c:f>Sheet3!$B$10:$F$10</c:f>
              <c:strCache>
                <c:ptCount val="5"/>
                <c:pt idx="0">
                  <c:v>Poverty</c:v>
                </c:pt>
                <c:pt idx="1">
                  <c:v>Access to Behavioral Care/Mental Health Care</c:v>
                </c:pt>
                <c:pt idx="2">
                  <c:v>Employment</c:v>
                </c:pt>
                <c:pt idx="3">
                  <c:v>Health Care Insurance</c:v>
                </c:pt>
                <c:pt idx="4">
                  <c:v>Health Literacy</c:v>
                </c:pt>
              </c:strCache>
            </c:strRef>
          </c:cat>
          <c:val>
            <c:numRef>
              <c:f>Sheet3!$B$11:$F$11</c:f>
              <c:numCache>
                <c:formatCode>0%</c:formatCode>
                <c:ptCount val="5"/>
                <c:pt idx="0">
                  <c:v>0.74</c:v>
                </c:pt>
                <c:pt idx="1">
                  <c:v>0.63</c:v>
                </c:pt>
                <c:pt idx="2">
                  <c:v>0.62</c:v>
                </c:pt>
                <c:pt idx="3">
                  <c:v>0.62</c:v>
                </c:pt>
                <c:pt idx="4">
                  <c:v>0.59</c:v>
                </c:pt>
              </c:numCache>
            </c:numRef>
          </c:val>
        </c:ser>
        <c:ser>
          <c:idx val="1"/>
          <c:order val="1"/>
          <c:tx>
            <c:strRef>
              <c:f>Sheet3!$A$12</c:f>
              <c:strCache>
                <c:ptCount val="1"/>
                <c:pt idx="0">
                  <c:v>Maine</c:v>
                </c:pt>
              </c:strCache>
            </c:strRef>
          </c:tx>
          <c:invertIfNegative val="0"/>
          <c:cat>
            <c:strRef>
              <c:f>Sheet3!$B$10:$F$10</c:f>
              <c:strCache>
                <c:ptCount val="5"/>
                <c:pt idx="0">
                  <c:v>Poverty</c:v>
                </c:pt>
                <c:pt idx="1">
                  <c:v>Access to Behavioral Care/Mental Health Care</c:v>
                </c:pt>
                <c:pt idx="2">
                  <c:v>Employment</c:v>
                </c:pt>
                <c:pt idx="3">
                  <c:v>Health Care Insurance</c:v>
                </c:pt>
                <c:pt idx="4">
                  <c:v>Health Literacy</c:v>
                </c:pt>
              </c:strCache>
            </c:strRef>
          </c:cat>
          <c:val>
            <c:numRef>
              <c:f>Sheet3!$B$12:$F$12</c:f>
              <c:numCache>
                <c:formatCode>0%</c:formatCode>
                <c:ptCount val="5"/>
                <c:pt idx="0">
                  <c:v>0.78</c:v>
                </c:pt>
                <c:pt idx="1">
                  <c:v>0.67</c:v>
                </c:pt>
                <c:pt idx="2">
                  <c:v>0.64</c:v>
                </c:pt>
                <c:pt idx="3">
                  <c:v>0.64</c:v>
                </c:pt>
                <c:pt idx="4">
                  <c:v>0.62</c:v>
                </c:pt>
              </c:numCache>
            </c:numRef>
          </c:val>
        </c:ser>
        <c:dLbls>
          <c:showLegendKey val="0"/>
          <c:showVal val="1"/>
          <c:showCatName val="0"/>
          <c:showSerName val="0"/>
          <c:showPercent val="0"/>
          <c:showBubbleSize val="0"/>
        </c:dLbls>
        <c:gapWidth val="150"/>
        <c:overlap val="-25"/>
        <c:axId val="136401664"/>
        <c:axId val="136413184"/>
      </c:barChart>
      <c:catAx>
        <c:axId val="136401664"/>
        <c:scaling>
          <c:orientation val="minMax"/>
        </c:scaling>
        <c:delete val="0"/>
        <c:axPos val="b"/>
        <c:majorTickMark val="none"/>
        <c:minorTickMark val="none"/>
        <c:tickLblPos val="nextTo"/>
        <c:crossAx val="136413184"/>
        <c:crosses val="autoZero"/>
        <c:auto val="1"/>
        <c:lblAlgn val="ctr"/>
        <c:lblOffset val="100"/>
        <c:noMultiLvlLbl val="0"/>
      </c:catAx>
      <c:valAx>
        <c:axId val="136413184"/>
        <c:scaling>
          <c:orientation val="minMax"/>
        </c:scaling>
        <c:delete val="1"/>
        <c:axPos val="l"/>
        <c:numFmt formatCode="0%" sourceLinked="1"/>
        <c:majorTickMark val="out"/>
        <c:minorTickMark val="none"/>
        <c:tickLblPos val="nextTo"/>
        <c:crossAx val="136401664"/>
        <c:crosses val="autoZero"/>
        <c:crossBetween val="between"/>
      </c:valAx>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Maine Shared Health Needs Assessment &amp; Planning Process Project, also called Maine SHNAPP.  The mission is to create the framework and approach for a shared CHNA that: </a:t>
            </a:r>
          </a:p>
          <a:p>
            <a:pPr marL="0" indent="0">
              <a:spcAft>
                <a:spcPts val="600"/>
              </a:spcAft>
              <a:buFont typeface="Arial" panose="020B0604020202020204" pitchFamily="34" charset="0"/>
              <a:buNone/>
            </a:pPr>
            <a:r>
              <a:rPr lang="en-US" sz="1200" kern="1200" dirty="0" smtClean="0">
                <a:solidFill>
                  <a:schemeClr val="tx1"/>
                </a:solidFill>
                <a:effectLst/>
                <a:latin typeface="+mn-lt"/>
                <a:ea typeface="+mn-ea"/>
                <a:cs typeface="+mn-cs"/>
              </a:rPr>
              <a:t>[a] provides valuable population health assessment data to interested organizations and individuals, </a:t>
            </a:r>
          </a:p>
          <a:p>
            <a:pPr marL="0" indent="0">
              <a:spcAft>
                <a:spcPts val="600"/>
              </a:spcAft>
              <a:buFont typeface="Arial" panose="020B0604020202020204" pitchFamily="34" charset="0"/>
              <a:buNone/>
            </a:pPr>
            <a:r>
              <a:rPr lang="en-US" sz="1200" kern="1200" dirty="0" smtClean="0">
                <a:solidFill>
                  <a:schemeClr val="tx1"/>
                </a:solidFill>
                <a:effectLst/>
                <a:latin typeface="+mn-lt"/>
                <a:ea typeface="+mn-ea"/>
                <a:cs typeface="+mn-cs"/>
              </a:rPr>
              <a:t>[b] supports public health accreditation efforts, and </a:t>
            </a:r>
          </a:p>
          <a:p>
            <a:pPr marL="0" indent="0">
              <a:spcAft>
                <a:spcPts val="600"/>
              </a:spcAft>
              <a:buFont typeface="Arial" panose="020B0604020202020204" pitchFamily="34" charset="0"/>
              <a:buNone/>
            </a:pPr>
            <a:r>
              <a:rPr lang="en-US" sz="1200" kern="1200" dirty="0" smtClean="0">
                <a:solidFill>
                  <a:schemeClr val="tx1"/>
                </a:solidFill>
                <a:effectLst/>
                <a:latin typeface="+mn-lt"/>
                <a:ea typeface="+mn-ea"/>
                <a:cs typeface="+mn-cs"/>
              </a:rPr>
              <a:t>[c] addresses community benefit reporting needs of hospitals. </a:t>
            </a:r>
          </a:p>
          <a:p>
            <a:pPr marL="0" indent="0">
              <a:spcAft>
                <a:spcPts val="600"/>
              </a:spcAft>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5 issues affecting where we live, work, learn, and play in Penobscot County based on information provided by the 185 respondents</a:t>
            </a:r>
            <a:r>
              <a:rPr lang="en-US" baseline="0" dirty="0" smtClean="0"/>
              <a:t> from this county on the Stakeholders Survey</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full report for the county is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Page </a:t>
            </a:r>
            <a:r>
              <a:rPr lang="en-US" baseline="0" dirty="0" smtClean="0"/>
              <a:t>26 </a:t>
            </a:r>
            <a:r>
              <a:rPr lang="en-US" baseline="0" dirty="0" smtClean="0"/>
              <a:t>of the Penobscot County Report shows cross tabulations of the percentage of stakeholders who agreed that significant differences exist among groups experiencing health disparities for a certain health condition [Handout?]</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smtClean="0"/>
              <a:t>Page </a:t>
            </a:r>
            <a:r>
              <a:rPr lang="en-US" baseline="0" smtClean="0"/>
              <a:t>27 </a:t>
            </a:r>
            <a:r>
              <a:rPr lang="en-US" baseline="0" dirty="0" smtClean="0"/>
              <a:t>of the Penobscot County Report shows cross tabulations of the percentage of stakeholders who identified certain factors/social determinants as key drivers that lead to a specific health condition [Handout?]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top 5 health factors for the state were: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Poverty (78%)</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Access to Behavioral/Mental Health Care (67%)</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Transportation (67%)</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Health Care Insurance (64%)</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Employment (64%)</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Take some time to review the handout of Health Issues – Surveillance Data to note successes &amp; challenges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handout also contains the Stakeholder Survey responses related to Health Issues for comparison</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Capture initial comments and feedback from group?</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Responses can be listed as significant health issues and/or ask group members to identify priorities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386487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Capture initial comments and feedback from group?</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Responses can be listed as significant health issues and/or ask group members to identify priorities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3864871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Capture notes on the group’s thoughts…..</a:t>
            </a:r>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Add local contacts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Handout</a:t>
            </a:r>
            <a:r>
              <a:rPr lang="en-US" baseline="0" dirty="0" smtClean="0"/>
              <a:t> </a:t>
            </a:r>
            <a:r>
              <a:rPr lang="en-US" b="1" baseline="0" dirty="0" smtClean="0"/>
              <a:t>either</a:t>
            </a:r>
            <a:r>
              <a:rPr lang="en-US" baseline="0" dirty="0" smtClean="0"/>
              <a:t> </a:t>
            </a:r>
            <a:r>
              <a:rPr lang="en-US" baseline="0" dirty="0" smtClean="0">
                <a:solidFill>
                  <a:schemeClr val="accent3">
                    <a:lumMod val="75000"/>
                  </a:schemeClr>
                </a:solidFill>
              </a:rPr>
              <a:t>Indicator List (with all 160+ items along 18 domains) &amp; (short) Penobscot County Summary Report</a:t>
            </a:r>
            <a:r>
              <a:rPr lang="en-US" baseline="0" dirty="0" smtClean="0"/>
              <a:t> </a:t>
            </a:r>
            <a:r>
              <a:rPr lang="en-US" b="1" baseline="0" dirty="0" smtClean="0"/>
              <a:t>or</a:t>
            </a:r>
            <a:r>
              <a:rPr lang="en-US" baseline="0" dirty="0" smtClean="0"/>
              <a:t> </a:t>
            </a:r>
            <a:r>
              <a:rPr lang="en-US" baseline="0" dirty="0" smtClean="0">
                <a:solidFill>
                  <a:schemeClr val="accent3">
                    <a:lumMod val="75000"/>
                  </a:schemeClr>
                </a:solidFill>
              </a:rPr>
              <a:t>handout full table of Penobscot County Indicators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Background: Maine SHNAPP has two active subcommittees – Metrics and Community Engagement – that work in respective areas of expertise and provide recommendations to the Steering Committee run by representatives in leadership roles from each of the organizations represented within the MOU</a:t>
            </a:r>
          </a:p>
          <a:p>
            <a:pPr marL="17145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Metrics Subcommittee took almost 2 years prior to this report to vet indicators and carefully selected the ones in this report</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Metrics Subcommittee and Steering Committee contracted with Market Decisions to assist with analysis of secondary quantitative (collaborated with epidemiologists from Maine CDC), complete the Stakeholders Survey, and write 17 full-length reports [1 state, 16 county] along with 24 summary reports [16 county, 5 public health district, 3 urban area]</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The Penobscot County Report can be used to form Acadia Hospital, Dorothea Dix Psychiatric Center, Eastern Maine Medical Center, Millinocket Regional hospital, Penobscot Valley Hospital, and St. Joseph Hospital’s CHNA along with the </a:t>
            </a:r>
            <a:r>
              <a:rPr lang="en-US" baseline="0" dirty="0" err="1" smtClean="0"/>
              <a:t>Penquis</a:t>
            </a:r>
            <a:r>
              <a:rPr lang="en-US" baseline="0" dirty="0" smtClean="0"/>
              <a:t> District (Penobscot &amp; Piscataquis Counties) Public Health Improvement Plan – all hospital and public health improvement plans will inform the State Health Improvement Plan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312261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smtClean="0"/>
              <a:t> Describe </a:t>
            </a:r>
            <a:r>
              <a:rPr lang="en-US" baseline="0" dirty="0" smtClean="0"/>
              <a:t>coordination for non-profit hospitals &amp; public health (PH infrastructure and SHNAPP’s reliance on DLs &amp; DCCs)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Use shared CHNAs to obtain input from diverse community members (agencies &amp; individuals)</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b="1" baseline="0" dirty="0" smtClean="0"/>
              <a:t>IRS requirements for: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-Non-profit hospitals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-Public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-Medically underserved, low-income, &amp; minority populations (members of groups or representatives from agencies serving groups)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b="1" baseline="0" dirty="0" smtClean="0"/>
              <a:t>Public Health Accreditation Board (PHAB) for:</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	</a:t>
            </a:r>
            <a:r>
              <a:rPr lang="en-US" b="0" baseline="0" dirty="0" smtClean="0"/>
              <a:t>-other government agencies (in addition to public health)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-not-for-profit groups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-statewide associations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-faith-based organizations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-businesses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-voluntary organizations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-academia</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-military</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-representatives from 2+ populations at higher risk or have poorer health outcomes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What we are doing today satisfies “community engagement” requirements &amp; will be documented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[hospitals only] SHNAPP community engagement phase goes beyond minimum IRS requirement to obtain written comment from these groups.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CE phase supports Maine CDC in achieving and maintaining accreditation through documentation of this process and community input.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Input gets incorporated into Maine SHNAPP hospitals’ Implementation Strategies (IRS requirement) and District Public Health Improvement Plans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Community Engagement Guidance document created by SHNAPP CE Subcommittee as a resource for local SHNAPP CE Committees led by Maine CDC District Liaisons and non-profit hospital community benefit representatives. Discuss how participation on SHNAPP CE Committee helps the process (and potentially people/organizations involved)….</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284824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Input gathered during CE Phase and shared CHNA reports will inform these plans.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Ideally, non-profit hospital community benefit representatives will work closely with Maine CDC District Liaisons and local Community Engagement Committees to co-create IS/DPHIPs.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“End of FY” varies depending on FY of each hospital – example of MG &amp; CMHC (6/30/16), EMHS</a:t>
            </a:r>
            <a:r>
              <a:rPr lang="en-US" baseline="0" dirty="0" smtClean="0"/>
              <a:t> &amp; MH (9/30/16), St. Mary’s (12/31/16). This satisfies the IRS requirement for CHNA/Implementation Strategy.</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394326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Input gathered during CE Phase and shared CHNA reports will inform these plans.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Ideally, non-profit hospital community benefit representatives will work closely with Maine CDC District Liaisons and local Community Engagement Committees to co-create IS/DPHIPs.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“End of FY” varies depending on FY of each hospital – example of MG &amp; CMHC (6/30/16), EMHS</a:t>
            </a:r>
            <a:r>
              <a:rPr lang="en-US" baseline="0" dirty="0" smtClean="0"/>
              <a:t> &amp; MH (9/30/16), St. Mary’s (12/31/16). This satisfies the IRS requirement for CHNA/Implementation Strategy.</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94326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condensed data from the Shared</a:t>
            </a:r>
            <a:r>
              <a:rPr lang="en-US" sz="1200" kern="1200" baseline="0" dirty="0" smtClean="0">
                <a:solidFill>
                  <a:schemeClr val="tx1"/>
                </a:solidFill>
                <a:effectLst/>
                <a:latin typeface="+mn-lt"/>
                <a:ea typeface="+mn-ea"/>
                <a:cs typeface="+mn-cs"/>
              </a:rPr>
              <a:t> CHNA Penobscot County Report: D</a:t>
            </a:r>
            <a:r>
              <a:rPr lang="en-US" sz="1200" kern="1200" dirty="0" smtClean="0">
                <a:solidFill>
                  <a:schemeClr val="tx1"/>
                </a:solidFill>
                <a:effectLst/>
                <a:latin typeface="+mn-lt"/>
                <a:ea typeface="+mn-ea"/>
                <a:cs typeface="+mn-cs"/>
              </a:rPr>
              <a:t>ata Summary Sheets and Priority Health Issues and Factors tables to identify topics that affect the population of Penobscot County </a:t>
            </a:r>
          </a:p>
          <a:p>
            <a:pPr marL="171450" indent="-171450">
              <a:spcBef>
                <a:spcPts val="0"/>
              </a:spcBef>
              <a:spcAft>
                <a:spcPts val="600"/>
              </a:spcAft>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As we consider these data within</a:t>
            </a:r>
            <a:r>
              <a:rPr lang="en-US" sz="1200" kern="1200" baseline="0" dirty="0" smtClean="0">
                <a:solidFill>
                  <a:schemeClr val="tx1"/>
                </a:solidFill>
                <a:effectLst/>
                <a:latin typeface="+mn-lt"/>
                <a:ea typeface="+mn-ea"/>
                <a:cs typeface="+mn-cs"/>
              </a:rPr>
              <a:t> the context of the current (2015) CHNA/Implementation Strategy, some topics will command immediate attention and others will be “parked” for later attention</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Stakeholder Survey – primary data source;</a:t>
            </a:r>
            <a:r>
              <a:rPr lang="en-US" baseline="0" dirty="0" smtClean="0"/>
              <a:t> instrument designed in collaboration with Maine SHNAPP Steering Committee and work groups</a:t>
            </a:r>
          </a:p>
          <a:p>
            <a:pPr marL="628650" lvl="1" indent="-171450">
              <a:spcAft>
                <a:spcPts val="600"/>
              </a:spcAft>
              <a:buFont typeface="Arial" panose="020B0604020202020204" pitchFamily="34" charset="0"/>
              <a:buChar char="•"/>
            </a:pPr>
            <a:r>
              <a:rPr lang="en-US" baseline="0" dirty="0" smtClean="0"/>
              <a:t>4 domains of questions: [1] stakeholder demographics, [2] health issues with greatest impact, [3] determinants of health, [4] health priorities and challenges</a:t>
            </a:r>
          </a:p>
          <a:p>
            <a:pPr marL="628650" lvl="1" indent="-171450">
              <a:spcAft>
                <a:spcPts val="600"/>
              </a:spcAft>
              <a:buFont typeface="Arial" panose="020B0604020202020204" pitchFamily="34" charset="0"/>
              <a:buChar char="•"/>
            </a:pPr>
            <a:r>
              <a:rPr lang="en-US" baseline="0" dirty="0" smtClean="0"/>
              <a:t>Snowball sample – stakeholder agencies received survey and shared with members/stakeholders</a:t>
            </a:r>
          </a:p>
          <a:p>
            <a:pPr marL="628650" lvl="1" indent="-171450">
              <a:spcAft>
                <a:spcPts val="600"/>
              </a:spcAft>
              <a:buFont typeface="Arial" panose="020B0604020202020204" pitchFamily="34" charset="0"/>
              <a:buChar char="•"/>
            </a:pPr>
            <a:r>
              <a:rPr lang="en-US" baseline="0" dirty="0" smtClean="0"/>
              <a:t>Total sample = 1,639; Penobscot County = 185</a:t>
            </a:r>
          </a:p>
          <a:p>
            <a:pPr marL="628650" lvl="1" indent="-171450">
              <a:spcAft>
                <a:spcPts val="600"/>
              </a:spcAft>
              <a:buFont typeface="Arial" panose="020B0604020202020204" pitchFamily="34" charset="0"/>
              <a:buChar char="•"/>
            </a:pPr>
            <a:r>
              <a:rPr lang="en-US" baseline="0" dirty="0" smtClean="0"/>
              <a:t>Respondents represented health care agencies, public health agencies, law enforcement, municipalities, schools, businesses, social service agencies, and NGOs</a:t>
            </a:r>
          </a:p>
          <a:p>
            <a:pPr marL="628650" lvl="1" indent="-171450">
              <a:spcAft>
                <a:spcPts val="600"/>
              </a:spcAft>
              <a:buFont typeface="Arial" panose="020B0604020202020204" pitchFamily="34" charset="0"/>
              <a:buChar char="•"/>
            </a:pPr>
            <a:r>
              <a:rPr lang="en-US" baseline="0" dirty="0" smtClean="0"/>
              <a:t>Ranking above came from a list of 25 health issues [family health, chronic diseases, infectious diseases, healthy behaviors, other health issues]</a:t>
            </a:r>
          </a:p>
          <a:p>
            <a:pPr marL="628650" lvl="1" indent="-171450">
              <a:spcAft>
                <a:spcPts val="600"/>
              </a:spcAft>
              <a:buFont typeface="Arial" panose="020B0604020202020204" pitchFamily="34" charset="0"/>
              <a:buChar char="•"/>
            </a:pPr>
            <a:r>
              <a:rPr lang="en-US" baseline="0" dirty="0" smtClean="0"/>
              <a:t>Respondents were asked to identify on a scale of 1 to 5 where “1 is not at all a critical problem”, “4 is a major problem”, and “5 is a critical problem”</a:t>
            </a:r>
          </a:p>
          <a:p>
            <a:pPr marL="628650" lvl="1" indent="-171450">
              <a:spcAft>
                <a:spcPts val="600"/>
              </a:spcAft>
              <a:buFont typeface="Arial" panose="020B0604020202020204" pitchFamily="34" charset="0"/>
              <a:buChar char="•"/>
            </a:pPr>
            <a:endParaRPr lang="en-US" sz="800" baseline="0" dirty="0" smtClean="0"/>
          </a:p>
          <a:p>
            <a:pPr marL="171450" lvl="0" indent="-171450">
              <a:spcAft>
                <a:spcPts val="600"/>
              </a:spcAft>
              <a:buFont typeface="Arial" panose="020B0604020202020204" pitchFamily="34" charset="0"/>
              <a:buChar char="•"/>
            </a:pPr>
            <a:r>
              <a:rPr lang="en-US" dirty="0" smtClean="0"/>
              <a:t>These are the top 5 health issues for Penobscot County </a:t>
            </a:r>
          </a:p>
          <a:p>
            <a:pPr marL="171450" lvl="0" indent="-171450">
              <a:spcAft>
                <a:spcPts val="600"/>
              </a:spcAft>
              <a:buFont typeface="Arial" panose="020B0604020202020204" pitchFamily="34" charset="0"/>
              <a:buChar char="•"/>
            </a:pPr>
            <a:endParaRPr lang="en-US" dirty="0" smtClean="0"/>
          </a:p>
          <a:p>
            <a:pPr marL="171450" lvl="0" indent="-171450">
              <a:spcAft>
                <a:spcPts val="600"/>
              </a:spcAft>
              <a:buFont typeface="Arial" panose="020B0604020202020204" pitchFamily="34" charset="0"/>
              <a:buChar char="•"/>
            </a:pPr>
            <a:r>
              <a:rPr lang="en-US" dirty="0" smtClean="0"/>
              <a:t>The top 5 health issues for the state were:</a:t>
            </a:r>
          </a:p>
          <a:p>
            <a:pPr marL="628650" lvl="1" indent="-171450">
              <a:spcAft>
                <a:spcPts val="600"/>
              </a:spcAft>
              <a:buFont typeface="Arial" panose="020B0604020202020204" pitchFamily="34" charset="0"/>
              <a:buChar char="•"/>
            </a:pPr>
            <a:r>
              <a:rPr lang="en-US" dirty="0" smtClean="0"/>
              <a:t>Drug</a:t>
            </a:r>
            <a:r>
              <a:rPr lang="en-US" baseline="0" dirty="0" smtClean="0"/>
              <a:t> &amp; Alcohol Abuse (80%)</a:t>
            </a:r>
          </a:p>
          <a:p>
            <a:pPr marL="628650" lvl="1" indent="-171450">
              <a:spcAft>
                <a:spcPts val="600"/>
              </a:spcAft>
              <a:buFont typeface="Arial" panose="020B0604020202020204" pitchFamily="34" charset="0"/>
              <a:buChar char="•"/>
            </a:pPr>
            <a:r>
              <a:rPr lang="en-US" baseline="0" dirty="0" smtClean="0"/>
              <a:t>Obesity (78%)</a:t>
            </a:r>
          </a:p>
          <a:p>
            <a:pPr marL="628650" lvl="1" indent="-171450">
              <a:spcAft>
                <a:spcPts val="600"/>
              </a:spcAft>
              <a:buFont typeface="Arial" panose="020B0604020202020204" pitchFamily="34" charset="0"/>
              <a:buChar char="•"/>
            </a:pPr>
            <a:r>
              <a:rPr lang="en-US" baseline="0" dirty="0" smtClean="0"/>
              <a:t>Mental Health (71%)</a:t>
            </a:r>
          </a:p>
          <a:p>
            <a:pPr marL="628650" lvl="1" indent="-171450">
              <a:spcAft>
                <a:spcPts val="600"/>
              </a:spcAft>
              <a:buFont typeface="Arial" panose="020B0604020202020204" pitchFamily="34" charset="0"/>
              <a:buChar char="•"/>
            </a:pPr>
            <a:r>
              <a:rPr lang="en-US" baseline="0" dirty="0" smtClean="0"/>
              <a:t>Physical Activity &amp; Nutrition (69%)</a:t>
            </a:r>
          </a:p>
          <a:p>
            <a:pPr marL="628650" lvl="1" indent="-171450">
              <a:spcAft>
                <a:spcPts val="600"/>
              </a:spcAft>
              <a:buFont typeface="Arial" panose="020B0604020202020204" pitchFamily="34" charset="0"/>
              <a:buChar char="•"/>
            </a:pPr>
            <a:r>
              <a:rPr lang="en-US" baseline="0" dirty="0" smtClean="0"/>
              <a:t>Depression (67%)</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Take some time to review the handout of Health Issues – Surveillance Data to note successes &amp; challenges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handout also contains the Stakeholder Survey responses related to Health Issues for comparison</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211685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www.maine.gov/SHNAPP/" TargetMode="External"/><Relationship Id="rId4" Type="http://schemas.openxmlformats.org/officeDocument/2006/relationships/hyperlink" Target="mailto:alfred.may@main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2133600"/>
          </a:xfrm>
        </p:spPr>
        <p:txBody>
          <a:bodyPr>
            <a:normAutofit fontScale="92500" lnSpcReduction="10000"/>
          </a:bodyPr>
          <a:lstStyle/>
          <a:p>
            <a:pPr algn="l"/>
            <a:r>
              <a:rPr lang="en-US" sz="2800" b="1" dirty="0" smtClean="0">
                <a:solidFill>
                  <a:schemeClr val="accent2">
                    <a:lumMod val="75000"/>
                  </a:schemeClr>
                </a:solidFill>
                <a:latin typeface="Cambria" panose="02040503050406030204" pitchFamily="18" charset="0"/>
              </a:rPr>
              <a:t>Data Summary </a:t>
            </a:r>
          </a:p>
          <a:p>
            <a:pPr algn="l"/>
            <a:r>
              <a:rPr lang="en-US" sz="2800" b="1" dirty="0" smtClean="0">
                <a:solidFill>
                  <a:schemeClr val="accent2">
                    <a:lumMod val="75000"/>
                  </a:schemeClr>
                </a:solidFill>
                <a:latin typeface="Cambria" panose="02040503050406030204" pitchFamily="18" charset="0"/>
              </a:rPr>
              <a:t>Penobscot County Report</a:t>
            </a:r>
          </a:p>
          <a:p>
            <a:pPr algn="l"/>
            <a:r>
              <a:rPr lang="en-US" sz="2800" b="1" dirty="0" smtClean="0">
                <a:solidFill>
                  <a:schemeClr val="accent2">
                    <a:lumMod val="75000"/>
                  </a:schemeClr>
                </a:solidFill>
                <a:latin typeface="Cambria" panose="02040503050406030204" pitchFamily="18" charset="0"/>
              </a:rPr>
              <a:t>Fall 2015/Spring 2016</a:t>
            </a:r>
          </a:p>
          <a:p>
            <a:pPr algn="l"/>
            <a:r>
              <a:rPr lang="en-US" sz="2800" b="1" dirty="0" smtClean="0">
                <a:solidFill>
                  <a:schemeClr val="accent2">
                    <a:lumMod val="75000"/>
                  </a:schemeClr>
                </a:solidFill>
                <a:latin typeface="Cambria" panose="02040503050406030204" pitchFamily="18" charset="0"/>
              </a:rPr>
              <a:t>[name]</a:t>
            </a:r>
          </a:p>
          <a:p>
            <a:pPr algn="l"/>
            <a:r>
              <a:rPr lang="en-US" sz="2800" b="1" dirty="0" smtClean="0">
                <a:solidFill>
                  <a:schemeClr val="accent2">
                    <a:lumMod val="75000"/>
                  </a:schemeClr>
                </a:solidFill>
                <a:latin typeface="Cambria" panose="02040503050406030204" pitchFamily="18" charset="0"/>
              </a:rPr>
              <a:t>[date]</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Penobscot County</a:t>
            </a:r>
            <a:endParaRPr lang="en-US" dirty="0">
              <a:solidFill>
                <a:schemeClr val="accent2"/>
              </a:solidFill>
            </a:endParaRPr>
          </a:p>
        </p:txBody>
      </p:sp>
      <p:sp>
        <p:nvSpPr>
          <p:cNvPr id="4" name="TextBox 3"/>
          <p:cNvSpPr txBox="1"/>
          <p:nvPr/>
        </p:nvSpPr>
        <p:spPr>
          <a:xfrm>
            <a:off x="381000" y="1812667"/>
            <a:ext cx="8153400" cy="400110"/>
          </a:xfrm>
          <a:prstGeom prst="rect">
            <a:avLst/>
          </a:prstGeom>
          <a:noFill/>
        </p:spPr>
        <p:txBody>
          <a:bodyPr wrap="square" rtlCol="0">
            <a:spAutoFit/>
          </a:bodyPr>
          <a:lstStyle/>
          <a:p>
            <a:r>
              <a:rPr lang="en-US" sz="2000" b="1" dirty="0"/>
              <a:t>2015 Stakeholder Survey - </a:t>
            </a:r>
            <a:r>
              <a:rPr lang="en-US" sz="1600" b="1" dirty="0"/>
              <a:t>Total 1,639 surveys; </a:t>
            </a:r>
            <a:r>
              <a:rPr lang="en-US" sz="1600" b="1" dirty="0" smtClean="0"/>
              <a:t>Penobscot 185 surveys</a:t>
            </a:r>
            <a:endParaRPr lang="en-US" sz="1600" b="1"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537704864"/>
              </p:ext>
            </p:extLst>
          </p:nvPr>
        </p:nvGraphicFramePr>
        <p:xfrm>
          <a:off x="609600" y="2212777"/>
          <a:ext cx="7772400" cy="4111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Penobscot County</a:t>
            </a:r>
            <a:endParaRPr lang="en-US" dirty="0">
              <a:solidFill>
                <a:schemeClr val="accent2"/>
              </a:solidFill>
            </a:endParaRPr>
          </a:p>
        </p:txBody>
      </p:sp>
      <p:sp>
        <p:nvSpPr>
          <p:cNvPr id="4" name="TextBox 3"/>
          <p:cNvSpPr txBox="1"/>
          <p:nvPr/>
        </p:nvSpPr>
        <p:spPr>
          <a:xfrm>
            <a:off x="1580355" y="1891010"/>
            <a:ext cx="5638800" cy="461665"/>
          </a:xfrm>
          <a:prstGeom prst="rect">
            <a:avLst/>
          </a:prstGeom>
          <a:noFill/>
        </p:spPr>
        <p:txBody>
          <a:bodyPr wrap="square" rtlCol="0">
            <a:spAutoFit/>
          </a:bodyPr>
          <a:lstStyle/>
          <a:p>
            <a:pPr algn="ctr"/>
            <a:r>
              <a:rPr lang="en-US" sz="2400" b="1" dirty="0" smtClean="0">
                <a:solidFill>
                  <a:schemeClr val="accent2"/>
                </a:solidFill>
              </a:rPr>
              <a:t>Surveillance Data</a:t>
            </a:r>
            <a:endParaRPr lang="en-US" sz="2400" b="1" dirty="0">
              <a:solidFill>
                <a:schemeClr val="accent2"/>
              </a:solidFill>
            </a:endParaRPr>
          </a:p>
        </p:txBody>
      </p:sp>
      <p:sp>
        <p:nvSpPr>
          <p:cNvPr id="3" name="TextBox 2"/>
          <p:cNvSpPr txBox="1"/>
          <p:nvPr/>
        </p:nvSpPr>
        <p:spPr>
          <a:xfrm>
            <a:off x="874593" y="5943600"/>
            <a:ext cx="7620000" cy="553998"/>
          </a:xfrm>
          <a:prstGeom prst="rect">
            <a:avLst/>
          </a:prstGeom>
          <a:noFill/>
        </p:spPr>
        <p:txBody>
          <a:bodyPr wrap="square" rtlCol="0">
            <a:spAutoFit/>
          </a:bodyPr>
          <a:lstStyle/>
          <a:p>
            <a:r>
              <a:rPr lang="en-US" sz="1200" dirty="0"/>
              <a:t>Source:  Adapted from 2015  Shared Community Health Needs Assessment, </a:t>
            </a:r>
            <a:r>
              <a:rPr lang="en-US" sz="1200" dirty="0" smtClean="0"/>
              <a:t>Penobscot County</a:t>
            </a:r>
            <a:endParaRPr lang="en-US" sz="1200" dirty="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2352675"/>
            <a:ext cx="7123113" cy="3514725"/>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4754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these results with our current CHNA &amp; Implementation Strategy….</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7515225" cy="435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663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these results with our current State Health Assessment &amp; DPHIP….</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7515225" cy="435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115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next steps?</a:t>
            </a:r>
            <a:endParaRPr lang="en-US" dirty="0"/>
          </a:p>
        </p:txBody>
      </p:sp>
      <p:pic>
        <p:nvPicPr>
          <p:cNvPr id="102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362" y="4024249"/>
            <a:ext cx="1852612" cy="1392941"/>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025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034" y="2219763"/>
            <a:ext cx="2415268" cy="1352550"/>
          </a:xfrm>
          <a:prstGeom prst="rect">
            <a:avLst/>
          </a:prstGeom>
          <a:noFill/>
          <a:ln w="2857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pic>
        <p:nvPicPr>
          <p:cNvPr id="1025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667000"/>
            <a:ext cx="1771650" cy="2303145"/>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fontScale="92500" lnSpcReduction="10000"/>
          </a:bodyPr>
          <a:lstStyle/>
          <a:p>
            <a:pPr marL="109728" indent="0" algn="l">
              <a:buNone/>
            </a:pPr>
            <a:r>
              <a:rPr lang="en-US" sz="2100" dirty="0" smtClean="0">
                <a:solidFill>
                  <a:schemeClr val="bg2">
                    <a:lumMod val="25000"/>
                  </a:schemeClr>
                </a:solidFill>
                <a:latin typeface="Cambria" panose="02040503050406030204" pitchFamily="18" charset="0"/>
              </a:rPr>
              <a:t>Maine CDC District Liaison</a:t>
            </a:r>
            <a:r>
              <a:rPr lang="en-US" dirty="0" smtClean="0">
                <a:solidFill>
                  <a:schemeClr val="bg2">
                    <a:lumMod val="25000"/>
                  </a:schemeClr>
                </a:solidFill>
                <a:latin typeface="Cambria" panose="02040503050406030204" pitchFamily="18" charset="0"/>
              </a:rPr>
              <a:t>		</a:t>
            </a:r>
            <a:r>
              <a:rPr lang="en-US" sz="2100" dirty="0" smtClean="0">
                <a:solidFill>
                  <a:schemeClr val="bg2">
                    <a:lumMod val="25000"/>
                  </a:schemeClr>
                </a:solidFill>
                <a:latin typeface="Cambria" panose="02040503050406030204" pitchFamily="18" charset="0"/>
              </a:rPr>
              <a:t>SHNAPP Hospital Representative</a:t>
            </a:r>
          </a:p>
          <a:p>
            <a:pPr marL="109728" indent="0" algn="l">
              <a:buNone/>
            </a:pPr>
            <a:r>
              <a:rPr lang="en-US" dirty="0" smtClean="0">
                <a:solidFill>
                  <a:schemeClr val="bg2">
                    <a:lumMod val="25000"/>
                  </a:schemeClr>
                </a:solidFill>
                <a:latin typeface="Cambria" panose="02040503050406030204" pitchFamily="18" charset="0"/>
              </a:rPr>
              <a:t>Al May				Name</a:t>
            </a:r>
          </a:p>
          <a:p>
            <a:pPr marL="109728" indent="0">
              <a:buNone/>
            </a:pPr>
            <a:r>
              <a:rPr lang="en-US" dirty="0"/>
              <a:t>255-2017</a:t>
            </a:r>
            <a:r>
              <a:rPr lang="en-US" dirty="0" smtClean="0">
                <a:solidFill>
                  <a:schemeClr val="bg2">
                    <a:lumMod val="25000"/>
                  </a:schemeClr>
                </a:solidFill>
                <a:latin typeface="Cambria" panose="02040503050406030204" pitchFamily="18" charset="0"/>
              </a:rPr>
              <a:t>				Phone</a:t>
            </a:r>
          </a:p>
          <a:p>
            <a:pPr marL="109728" indent="0">
              <a:buNone/>
            </a:pPr>
            <a:r>
              <a:rPr lang="en-US" sz="2000" u="sng" dirty="0" smtClean="0">
                <a:hlinkClick r:id="rId4"/>
              </a:rPr>
              <a:t>alfred.may@maine.gov</a:t>
            </a:r>
            <a:r>
              <a:rPr lang="en-US" dirty="0" smtClean="0">
                <a:solidFill>
                  <a:schemeClr val="bg2">
                    <a:lumMod val="25000"/>
                  </a:schemeClr>
                </a:solidFill>
                <a:latin typeface="Cambria" panose="02040503050406030204" pitchFamily="18" charset="0"/>
              </a:rPr>
              <a:t>			Email</a:t>
            </a:r>
            <a:endParaRPr lang="en-US" dirty="0">
              <a:solidFill>
                <a:schemeClr val="bg2">
                  <a:lumMod val="25000"/>
                </a:schemeClr>
              </a:solidFill>
              <a:latin typeface="Cambria" panose="02040503050406030204" pitchFamily="18" charset="0"/>
            </a:endParaRPr>
          </a:p>
          <a:p>
            <a:pPr marL="109728" indent="0">
              <a:buNone/>
            </a:pPr>
            <a:endParaRPr lang="en-US" sz="1900" dirty="0" smtClean="0">
              <a:solidFill>
                <a:schemeClr val="bg2">
                  <a:lumMod val="25000"/>
                </a:schemeClr>
              </a:solidFill>
              <a:latin typeface="Cambria" panose="02040503050406030204" pitchFamily="18" charset="0"/>
            </a:endParaRPr>
          </a:p>
          <a:p>
            <a:pPr marL="109728" indent="0">
              <a:buNone/>
            </a:pPr>
            <a:r>
              <a:rPr lang="en-US" sz="2100" dirty="0">
                <a:solidFill>
                  <a:schemeClr val="bg2">
                    <a:lumMod val="25000"/>
                  </a:schemeClr>
                </a:solidFill>
                <a:latin typeface="Cambria" panose="02040503050406030204" pitchFamily="18" charset="0"/>
              </a:rPr>
              <a:t>SHNAPP Hospital Representative </a:t>
            </a:r>
            <a:r>
              <a:rPr lang="en-US" sz="2100" dirty="0" smtClean="0">
                <a:solidFill>
                  <a:schemeClr val="bg2">
                    <a:lumMod val="25000"/>
                  </a:schemeClr>
                </a:solidFill>
                <a:latin typeface="Cambria" panose="02040503050406030204" pitchFamily="18" charset="0"/>
              </a:rPr>
              <a:t>		</a:t>
            </a:r>
            <a:r>
              <a:rPr lang="en-US" sz="2100" dirty="0">
                <a:solidFill>
                  <a:schemeClr val="bg2">
                    <a:lumMod val="25000"/>
                  </a:schemeClr>
                </a:solidFill>
                <a:latin typeface="Cambria" panose="02040503050406030204" pitchFamily="18" charset="0"/>
              </a:rPr>
              <a:t> Additional SHNAPP Contacts</a:t>
            </a:r>
          </a:p>
          <a:p>
            <a:pPr marL="109728" indent="0">
              <a:buNone/>
            </a:pPr>
            <a:r>
              <a:rPr lang="en-US" dirty="0" smtClean="0">
                <a:solidFill>
                  <a:schemeClr val="bg2">
                    <a:lumMod val="25000"/>
                  </a:schemeClr>
                </a:solidFill>
                <a:latin typeface="Cambria" panose="02040503050406030204" pitchFamily="18" charset="0"/>
              </a:rPr>
              <a:t>Name				Name</a:t>
            </a:r>
            <a:endParaRPr lang="en-US" dirty="0">
              <a:solidFill>
                <a:schemeClr val="bg2">
                  <a:lumMod val="25000"/>
                </a:schemeClr>
              </a:solidFill>
              <a:latin typeface="Cambria" panose="02040503050406030204" pitchFamily="18" charset="0"/>
            </a:endParaRPr>
          </a:p>
          <a:p>
            <a:pPr marL="109728" indent="0">
              <a:buNone/>
            </a:pPr>
            <a:r>
              <a:rPr lang="en-US" dirty="0" smtClean="0"/>
              <a:t>Phone</a:t>
            </a:r>
            <a:r>
              <a:rPr lang="en-US" dirty="0" smtClean="0">
                <a:solidFill>
                  <a:schemeClr val="bg2">
                    <a:lumMod val="25000"/>
                  </a:schemeClr>
                </a:solidFill>
                <a:latin typeface="Cambria" panose="02040503050406030204" pitchFamily="18" charset="0"/>
              </a:rPr>
              <a:t>				Phone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Email	</a:t>
            </a:r>
            <a:r>
              <a:rPr lang="en-US" sz="2000" dirty="0" smtClean="0">
                <a:solidFill>
                  <a:schemeClr val="bg2">
                    <a:lumMod val="25000"/>
                  </a:schemeClr>
                </a:solidFill>
                <a:latin typeface="Cambria" panose="02040503050406030204" pitchFamily="18" charset="0"/>
              </a:rPr>
              <a:t>	</a:t>
            </a:r>
            <a:r>
              <a:rPr lang="en-US" dirty="0" smtClean="0">
                <a:solidFill>
                  <a:schemeClr val="bg2">
                    <a:lumMod val="25000"/>
                  </a:schemeClr>
                </a:solidFill>
                <a:latin typeface="Cambria" panose="02040503050406030204" pitchFamily="18" charset="0"/>
              </a:rPr>
              <a:t>		Email</a:t>
            </a:r>
            <a:endParaRPr lang="en-US" dirty="0">
              <a:solidFill>
                <a:schemeClr val="bg2">
                  <a:lumMod val="25000"/>
                </a:schemeClr>
              </a:solidFill>
              <a:latin typeface="Cambria" panose="02040503050406030204" pitchFamily="18" charset="0"/>
            </a:endParaRPr>
          </a:p>
          <a:p>
            <a:pPr marL="109728" indent="0" algn="l">
              <a:buNone/>
            </a:pPr>
            <a:endParaRPr lang="en-US"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5"/>
              </a:rPr>
              <a:t>www.maine.gov/SHNAPP/</a:t>
            </a:r>
            <a:r>
              <a:rPr lang="en-US" dirty="0" smtClean="0">
                <a:solidFill>
                  <a:schemeClr val="bg2">
                    <a:lumMod val="25000"/>
                  </a:schemeClr>
                </a:solidFill>
                <a:latin typeface="Cambria" panose="02040503050406030204" pitchFamily="18" charset="0"/>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included in the Reports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253443"/>
            <a:ext cx="8751125" cy="385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463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SHNAPP Process:</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14400"/>
            <a:ext cx="52161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867400" y="2057400"/>
            <a:ext cx="2895600" cy="35814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87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SHNAPP Process: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838200"/>
            <a:ext cx="5562600" cy="590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886200" y="4648200"/>
            <a:ext cx="39624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00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SHNAPP Process: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838200"/>
            <a:ext cx="5562600" cy="590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581400" y="3124200"/>
            <a:ext cx="4191000" cy="1066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767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971800"/>
            <a:ext cx="2554910" cy="164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9" y="2921450"/>
            <a:ext cx="2476875" cy="175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Penobscot County</a:t>
            </a:r>
            <a:endParaRPr lang="en-US" dirty="0">
              <a:solidFill>
                <a:schemeClr val="accent2"/>
              </a:solidFill>
            </a:endParaRPr>
          </a:p>
        </p:txBody>
      </p:sp>
      <p:sp>
        <p:nvSpPr>
          <p:cNvPr id="4" name="TextBox 3"/>
          <p:cNvSpPr txBox="1"/>
          <p:nvPr/>
        </p:nvSpPr>
        <p:spPr>
          <a:xfrm>
            <a:off x="533400" y="1782979"/>
            <a:ext cx="8229599" cy="400110"/>
          </a:xfrm>
          <a:prstGeom prst="rect">
            <a:avLst/>
          </a:prstGeom>
          <a:noFill/>
        </p:spPr>
        <p:txBody>
          <a:bodyPr wrap="square" rtlCol="0">
            <a:spAutoFit/>
          </a:bodyPr>
          <a:lstStyle/>
          <a:p>
            <a:r>
              <a:rPr lang="en-US" sz="2000" b="1" dirty="0" smtClean="0"/>
              <a:t>2015 Stakeholder Survey </a:t>
            </a:r>
            <a:r>
              <a:rPr lang="en-US" sz="1600" b="1" dirty="0" smtClean="0"/>
              <a:t>- Total 1,639 surveys; Penobscot 185 surveys</a:t>
            </a:r>
            <a:endParaRPr lang="en-US" sz="2000" b="1"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2376999067"/>
              </p:ext>
            </p:extLst>
          </p:nvPr>
        </p:nvGraphicFramePr>
        <p:xfrm>
          <a:off x="680852" y="2193974"/>
          <a:ext cx="7853547" cy="41965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Penobscot County</a:t>
            </a:r>
            <a:endParaRPr lang="en-US" dirty="0">
              <a:solidFill>
                <a:schemeClr val="accent2"/>
              </a:solidFill>
            </a:endParaRPr>
          </a:p>
        </p:txBody>
      </p:sp>
      <p:sp>
        <p:nvSpPr>
          <p:cNvPr id="4" name="TextBox 3"/>
          <p:cNvSpPr txBox="1"/>
          <p:nvPr/>
        </p:nvSpPr>
        <p:spPr>
          <a:xfrm>
            <a:off x="1028701" y="1522485"/>
            <a:ext cx="5486400" cy="461665"/>
          </a:xfrm>
          <a:prstGeom prst="rect">
            <a:avLst/>
          </a:prstGeom>
          <a:noFill/>
        </p:spPr>
        <p:txBody>
          <a:bodyPr wrap="square" rtlCol="0">
            <a:spAutoFit/>
          </a:bodyPr>
          <a:lstStyle/>
          <a:p>
            <a:pPr algn="ctr"/>
            <a:r>
              <a:rPr lang="en-US" sz="2400" b="1" dirty="0" smtClean="0">
                <a:solidFill>
                  <a:schemeClr val="accent2"/>
                </a:solidFill>
              </a:rPr>
              <a:t>Surveillance Data</a:t>
            </a:r>
            <a:endParaRPr lang="en-US" sz="2400" b="1" dirty="0">
              <a:solidFill>
                <a:schemeClr val="accent2"/>
              </a:solidFill>
            </a:endParaRPr>
          </a:p>
        </p:txBody>
      </p:sp>
      <p:sp>
        <p:nvSpPr>
          <p:cNvPr id="8" name="TextBox 7"/>
          <p:cNvSpPr txBox="1"/>
          <p:nvPr/>
        </p:nvSpPr>
        <p:spPr>
          <a:xfrm>
            <a:off x="1028700" y="6251992"/>
            <a:ext cx="6725391" cy="276999"/>
          </a:xfrm>
          <a:prstGeom prst="rect">
            <a:avLst/>
          </a:prstGeom>
          <a:noFill/>
        </p:spPr>
        <p:txBody>
          <a:bodyPr wrap="square" rtlCol="0">
            <a:spAutoFit/>
          </a:bodyPr>
          <a:lstStyle/>
          <a:p>
            <a:r>
              <a:rPr lang="en-US" sz="1200" dirty="0" smtClean="0"/>
              <a:t>Source:  Adapted from 2015  Shared Community Health Needs Assessment, Penobscot County</a:t>
            </a:r>
            <a:endParaRPr lang="en-US" sz="1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076" y="1965742"/>
            <a:ext cx="7132637" cy="428625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336619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3883</TotalTime>
  <Words>1436</Words>
  <Application>Microsoft Office PowerPoint</Application>
  <PresentationFormat>On-screen Show (4:3)</PresentationFormat>
  <Paragraphs>166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vt:lpstr>
      <vt:lpstr>Shared Community Health Needs Assessment (CHNA)</vt:lpstr>
      <vt:lpstr>Maine SHNAPP Funders</vt:lpstr>
      <vt:lpstr>Data included in the Reports</vt:lpstr>
      <vt:lpstr>SHNAPP Process:</vt:lpstr>
      <vt:lpstr>SHNAPP Process:</vt:lpstr>
      <vt:lpstr>SHNAPP Process:</vt:lpstr>
      <vt:lpstr>Our Task Today….</vt:lpstr>
      <vt:lpstr>Top health issues for Penobscot County</vt:lpstr>
      <vt:lpstr>Top health issues for Penobscot County</vt:lpstr>
      <vt:lpstr>Top issues affecting where we live, work, learn &amp; play in Penobscot County</vt:lpstr>
      <vt:lpstr>Top issues affecting where we live, work, learn &amp; play in Penobscot County</vt:lpstr>
      <vt:lpstr>Comparing these results with our current CHNA &amp; Implementation Strategy….</vt:lpstr>
      <vt:lpstr>Comparing these results with our current State Health Assessment &amp; DPHIP….</vt:lpstr>
      <vt:lpstr>What are the next steps?</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213</cp:revision>
  <cp:lastPrinted>2015-10-13T15:31:01Z</cp:lastPrinted>
  <dcterms:created xsi:type="dcterms:W3CDTF">2015-06-09T16:33:57Z</dcterms:created>
  <dcterms:modified xsi:type="dcterms:W3CDTF">2015-10-15T15:05:02Z</dcterms:modified>
</cp:coreProperties>
</file>